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84" r:id="rId2"/>
    <p:sldId id="386" r:id="rId3"/>
    <p:sldId id="414" r:id="rId4"/>
    <p:sldId id="415" r:id="rId5"/>
    <p:sldId id="441" r:id="rId6"/>
    <p:sldId id="442" r:id="rId7"/>
    <p:sldId id="452" r:id="rId8"/>
    <p:sldId id="417" r:id="rId9"/>
    <p:sldId id="418" r:id="rId10"/>
    <p:sldId id="408" r:id="rId11"/>
    <p:sldId id="416" r:id="rId12"/>
    <p:sldId id="448" r:id="rId13"/>
    <p:sldId id="443" r:id="rId14"/>
    <p:sldId id="444" r:id="rId15"/>
    <p:sldId id="445" r:id="rId16"/>
    <p:sldId id="446" r:id="rId17"/>
    <p:sldId id="447" r:id="rId18"/>
    <p:sldId id="410" r:id="rId19"/>
    <p:sldId id="419" r:id="rId20"/>
    <p:sldId id="420" r:id="rId21"/>
    <p:sldId id="421" r:id="rId22"/>
    <p:sldId id="431" r:id="rId23"/>
    <p:sldId id="432" r:id="rId24"/>
    <p:sldId id="449" r:id="rId25"/>
    <p:sldId id="451" r:id="rId26"/>
    <p:sldId id="453" r:id="rId27"/>
    <p:sldId id="454" r:id="rId28"/>
    <p:sldId id="422" r:id="rId29"/>
    <p:sldId id="429" r:id="rId30"/>
    <p:sldId id="423" r:id="rId31"/>
    <p:sldId id="424" r:id="rId32"/>
    <p:sldId id="370" r:id="rId33"/>
    <p:sldId id="266" r:id="rId34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CC33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DDDDDD"/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0" autoAdjust="0"/>
    <p:restoredTop sz="63648" autoAdjust="0"/>
  </p:normalViewPr>
  <p:slideViewPr>
    <p:cSldViewPr>
      <p:cViewPr varScale="1">
        <p:scale>
          <a:sx n="68" d="100"/>
          <a:sy n="68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12"/>
    </p:cViewPr>
  </p:sorterViewPr>
  <p:notesViewPr>
    <p:cSldViewPr>
      <p:cViewPr varScale="1">
        <p:scale>
          <a:sx n="120" d="100"/>
          <a:sy n="120" d="100"/>
        </p:scale>
        <p:origin x="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3" y="0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9843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3" y="9439843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1B0E74D9-99F9-4458-8802-ED6DC16B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7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19921"/>
            <a:ext cx="5446396" cy="44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9843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39843"/>
            <a:ext cx="2950529" cy="4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9" rIns="91736" bIns="45869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 i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6180BCA7-D750-4F77-8A8D-7DFF89A62D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0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37221-05ED-4268-9EA5-84FED7A07F82}" type="slidenum">
              <a:rPr lang="en-AU" smtClean="0">
                <a:cs typeface="Arial" charset="0"/>
              </a:rPr>
              <a:pPr/>
              <a:t>1</a:t>
            </a:fld>
            <a:endParaRPr lang="en-AU" dirty="0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presentation assumes that people have some familiarity with SmartMove. i.e. have used it at least once.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talk will not cover everything. Please ask questions if there is anything you want to know.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57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10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can check if you are on Telstra. Do this if you think the connection is poor.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Server page will tell you which carrier you are using.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Version page lets you switch to the other carrier.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Properties page tells you which carriers you have.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2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11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can check if you are on Telstra. Do this if you think the connection is poor.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Server page will tell you which carrier you are using.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Version page lets you switch to the other carrier.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Properties page tells you which carriers you have.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1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49057" y="9481491"/>
            <a:ext cx="2947034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8" tIns="45610" rIns="91218" bIns="45610" anchor="b"/>
          <a:lstStyle/>
          <a:p>
            <a:pPr defTabSz="911225">
              <a:spcBef>
                <a:spcPct val="0"/>
              </a:spcBef>
            </a:pPr>
            <a:fld id="{0316A00C-D99A-4F9D-A6C9-27D01F91ECC4}" type="slidenum">
              <a:rPr lang="en-AU" sz="1200" b="0" i="0">
                <a:solidFill>
                  <a:schemeClr val="tx1"/>
                </a:solidFill>
              </a:rPr>
              <a:pPr defTabSz="911225">
                <a:spcBef>
                  <a:spcPct val="0"/>
                </a:spcBef>
              </a:pPr>
              <a:t>12</a:t>
            </a:fld>
            <a:endParaRPr lang="en-AU" sz="1200" b="0" i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dispatching has two sets of rules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First is based on zones and layers.</a:t>
            </a:r>
          </a:p>
          <a:p>
            <a:r>
              <a:rPr lang="en-US" baseline="0" dirty="0" smtClean="0"/>
              <a:t>Second is based on distance. (cover)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we look in the pick-up zone. Job is given to the car that has been vacant longest in the zone. This is the only time queue position is relevant.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49057" y="9481491"/>
            <a:ext cx="2947034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8" tIns="45610" rIns="91218" bIns="45610" anchor="b"/>
          <a:lstStyle/>
          <a:p>
            <a:pPr defTabSz="911225">
              <a:spcBef>
                <a:spcPct val="0"/>
              </a:spcBef>
            </a:pPr>
            <a:fld id="{0316A00C-D99A-4F9D-A6C9-27D01F91ECC4}" type="slidenum">
              <a:rPr lang="en-AU" sz="1200" b="0" i="0">
                <a:solidFill>
                  <a:schemeClr val="tx1"/>
                </a:solidFill>
              </a:rPr>
              <a:pPr defTabSz="911225">
                <a:spcBef>
                  <a:spcPct val="0"/>
                </a:spcBef>
              </a:pPr>
              <a:t>13</a:t>
            </a:fld>
            <a:endParaRPr lang="en-AU" sz="1200" b="0" i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Next we</a:t>
            </a:r>
            <a:r>
              <a:rPr lang="en-US" baseline="0" dirty="0" smtClean="0"/>
              <a:t> look in the adjacent zones nominated in the layers. In this example we look in zones B and C as they are the next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Job is given to the car that has been vacant longest in this enlarged area. It may not have queue position 1.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08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9057" y="9481491"/>
            <a:ext cx="2947034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8" tIns="45610" rIns="91218" bIns="45610" anchor="b"/>
          <a:lstStyle/>
          <a:p>
            <a:pPr defTabSz="911225">
              <a:spcBef>
                <a:spcPct val="0"/>
              </a:spcBef>
            </a:pPr>
            <a:fld id="{A802F2C3-C1B0-4783-9777-2695BFB9CEF6}" type="slidenum">
              <a:rPr lang="en-AU" sz="1200" b="0" i="0">
                <a:solidFill>
                  <a:schemeClr val="tx1"/>
                </a:solidFill>
              </a:rPr>
              <a:pPr defTabSz="911225">
                <a:spcBef>
                  <a:spcPct val="0"/>
                </a:spcBef>
              </a:pPr>
              <a:t>14</a:t>
            </a:fld>
            <a:endParaRPr lang="en-AU" sz="1200" b="0" i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try another layer. In this case</a:t>
            </a:r>
            <a:r>
              <a:rPr lang="en-US" baseline="0" dirty="0" smtClean="0"/>
              <a:t> 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768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057" y="9481491"/>
            <a:ext cx="2947034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8" tIns="45610" rIns="91218" bIns="45610" anchor="b"/>
          <a:lstStyle/>
          <a:p>
            <a:pPr defTabSz="911225">
              <a:spcBef>
                <a:spcPct val="0"/>
              </a:spcBef>
            </a:pPr>
            <a:fld id="{11FEE33D-E3D8-422F-B905-BC7D11522AB3}" type="slidenum">
              <a:rPr lang="en-AU" sz="1200" b="0" i="0">
                <a:solidFill>
                  <a:schemeClr val="tx1"/>
                </a:solidFill>
              </a:rPr>
              <a:pPr defTabSz="911225">
                <a:spcBef>
                  <a:spcPct val="0"/>
                </a:spcBef>
              </a:pPr>
              <a:t>15</a:t>
            </a:fld>
            <a:endParaRPr lang="en-AU" sz="1200" b="0" i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Dispatching</a:t>
            </a:r>
          </a:p>
          <a:p>
            <a:endParaRPr lang="en-US" dirty="0" smtClean="0"/>
          </a:p>
          <a:p>
            <a:r>
              <a:rPr lang="en-US" dirty="0" smtClean="0"/>
              <a:t>Search layers first in the order specified by the fleet.</a:t>
            </a:r>
          </a:p>
          <a:p>
            <a:endParaRPr lang="en-US" dirty="0" smtClean="0"/>
          </a:p>
          <a:p>
            <a:r>
              <a:rPr lang="en-US" dirty="0" smtClean="0"/>
              <a:t>When there are no more layers we look for a car that is prepared to travel. In this example car 2 will get the offer as car 1 has indicated that he is not prepared to travel. </a:t>
            </a:r>
          </a:p>
          <a:p>
            <a:endParaRPr lang="en-US" dirty="0" smtClean="0"/>
          </a:p>
          <a:p>
            <a:r>
              <a:rPr lang="en-US" dirty="0" smtClean="0"/>
              <a:t>However for most fleets the job will eventually be offered to car 1 – bookings can be auto-escalated by the system if they have been waiting too long, perhaps by looking for the closest car after 15 minutes.</a:t>
            </a:r>
          </a:p>
          <a:p>
            <a:endParaRPr lang="en-US" dirty="0" smtClean="0"/>
          </a:p>
          <a:p>
            <a:r>
              <a:rPr lang="en-US" dirty="0" smtClean="0"/>
              <a:t>If "no location" is set in the booking then job goes to closest car. Can also apply to WAT and Maxi work automatically as an option.</a:t>
            </a:r>
          </a:p>
          <a:p>
            <a:endParaRPr lang="en-US" dirty="0" smtClean="0"/>
          </a:p>
          <a:p>
            <a:r>
              <a:rPr lang="en-US" dirty="0" smtClean="0"/>
              <a:t>It is possible to limit the number of times an offer is made.</a:t>
            </a:r>
          </a:p>
          <a:p>
            <a:endParaRPr lang="en-US" dirty="0" smtClean="0"/>
          </a:p>
          <a:p>
            <a:r>
              <a:rPr lang="en-US" dirty="0" smtClean="0"/>
              <a:t>Penalties are intended to encourage people to take work. There is no penalty for "no show" if the driver is near the pickup point.</a:t>
            </a:r>
          </a:p>
        </p:txBody>
      </p:sp>
    </p:spTree>
    <p:extLst>
      <p:ext uri="{BB962C8B-B14F-4D97-AF65-F5344CB8AC3E}">
        <p14:creationId xmlns:p14="http://schemas.microsoft.com/office/powerpoint/2010/main" val="248067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057" y="9481491"/>
            <a:ext cx="2947034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8" tIns="45610" rIns="91218" bIns="45610" anchor="b"/>
          <a:lstStyle/>
          <a:p>
            <a:pPr defTabSz="911225">
              <a:spcBef>
                <a:spcPct val="0"/>
              </a:spcBef>
            </a:pPr>
            <a:fld id="{1C89DD91-7DFD-4255-878C-5552E207FA86}" type="slidenum">
              <a:rPr lang="en-AU" sz="1200" b="0" i="0">
                <a:solidFill>
                  <a:schemeClr val="tx1"/>
                </a:solidFill>
              </a:rPr>
              <a:pPr defTabSz="911225">
                <a:spcBef>
                  <a:spcPct val="0"/>
                </a:spcBef>
              </a:pPr>
              <a:t>16</a:t>
            </a:fld>
            <a:endParaRPr lang="en-AU" sz="1200" b="0" i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Finally, when there are no more layers look for a car that is prepared to travel. In this example car 2 will get the offer as car 1 has indicated that he is not prepared to travel that far. </a:t>
            </a:r>
          </a:p>
          <a:p>
            <a:endParaRPr lang="en-US" dirty="0" smtClean="0"/>
          </a:p>
          <a:p>
            <a:r>
              <a:rPr lang="en-US" dirty="0" smtClean="0"/>
              <a:t>There is no penalty for refusing a cover</a:t>
            </a:r>
            <a:r>
              <a:rPr lang="en-US" baseline="0" dirty="0" smtClean="0"/>
              <a:t> job.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"no location" is set in the booking then job goes to closest car. Can also apply to WAT and Maxi work automatically as an option.</a:t>
            </a:r>
          </a:p>
          <a:p>
            <a:endParaRPr lang="en-US" dirty="0" smtClean="0"/>
          </a:p>
          <a:p>
            <a:r>
              <a:rPr lang="en-US" dirty="0" smtClean="0"/>
              <a:t>It is possible to limit the number of times an offer is made.</a:t>
            </a:r>
          </a:p>
          <a:p>
            <a:endParaRPr lang="en-US" dirty="0" smtClean="0"/>
          </a:p>
          <a:p>
            <a:r>
              <a:rPr lang="en-US" dirty="0" smtClean="0"/>
              <a:t>Penalties are intended to encourage people to take work. There is no penalty for "no show" if the driver is near the pickup point.</a:t>
            </a:r>
          </a:p>
          <a:p>
            <a:endParaRPr lang="en-US" dirty="0" smtClean="0"/>
          </a:p>
          <a:p>
            <a:r>
              <a:rPr lang="en-US" dirty="0" smtClean="0"/>
              <a:t>Note there is normally not much point in having short cover distances as close jobs will normally be covered by the layers.</a:t>
            </a:r>
          </a:p>
        </p:txBody>
      </p:sp>
    </p:spTree>
    <p:extLst>
      <p:ext uri="{BB962C8B-B14F-4D97-AF65-F5344CB8AC3E}">
        <p14:creationId xmlns:p14="http://schemas.microsoft.com/office/powerpoint/2010/main" val="71276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DC040-38CD-41E2-9316-9D731826C9B8}" type="slidenum">
              <a:rPr lang="en-AU"/>
              <a:pPr/>
              <a:t>17</a:t>
            </a:fld>
            <a:endParaRPr lang="en-A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  <a:r>
              <a:rPr lang="en-US" dirty="0" smtClean="0"/>
              <a:t>: computer will only offer work to a car if the car is available and suitable.</a:t>
            </a:r>
          </a:p>
        </p:txBody>
      </p:sp>
    </p:spTree>
    <p:extLst>
      <p:ext uri="{BB962C8B-B14F-4D97-AF65-F5344CB8AC3E}">
        <p14:creationId xmlns:p14="http://schemas.microsoft.com/office/powerpoint/2010/main" val="286293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18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Will give you a list of the blacklist entries that you have set.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6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19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page lets you put a booking in the system.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have three choices: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Use the details from the last job. Useful if you want to book the return trip. Use the REVERSE button.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Make a booking for your current address. Don’t use it when driving down the road!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Create a new booking.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 fleets allow the booking to be reserved for the driver making the booking.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$ EST button is available only if both pickup and destination addresses are given.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7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ED79-8941-42FD-8127-5A4132F11E77}" type="slidenum">
              <a:rPr lang="en-AU" smtClean="0">
                <a:cs typeface="Arial" charset="0"/>
              </a:rPr>
              <a:pPr/>
              <a:t>2</a:t>
            </a:fld>
            <a:endParaRPr lang="en-AU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 start of 2012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Designed</a:t>
            </a:r>
            <a:r>
              <a:rPr lang="en-US" baseline="0" dirty="0" smtClean="0"/>
              <a:t>/built/supported in Adelaide.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Ideally</a:t>
            </a:r>
            <a:r>
              <a:rPr lang="en-US" baseline="0" dirty="0" smtClean="0"/>
              <a:t> suited for small to medium fleets. </a:t>
            </a:r>
            <a:r>
              <a:rPr lang="en-US" dirty="0" smtClean="0"/>
              <a:t>User base has grown steadily. Now </a:t>
            </a:r>
            <a:r>
              <a:rPr lang="en-US" dirty="0" err="1" smtClean="0"/>
              <a:t>recognised</a:t>
            </a:r>
            <a:r>
              <a:rPr lang="en-US" dirty="0" smtClean="0"/>
              <a:t> as the leading system for country areas.</a:t>
            </a:r>
          </a:p>
        </p:txBody>
      </p:sp>
    </p:spTree>
    <p:extLst>
      <p:ext uri="{BB962C8B-B14F-4D97-AF65-F5344CB8AC3E}">
        <p14:creationId xmlns:p14="http://schemas.microsoft.com/office/powerpoint/2010/main" val="121706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20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can record that you have found some lost property. This makes the base operator aware that the item has been found in case the passenger rings and asks.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Tick the appropriate items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Add a note if appropriate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Press confirm.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9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21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Used to test the panic button.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Quick press lights up first image. confirms button is working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Longer press lights up the second image and sends the panic alarm to the base. Base operator is informed that it is a test.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Third image lights up when the computer acknowledges the alarm.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Reset when finished.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should do this from time to time to confirm that your unit is working correctly.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73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ED79-8941-42FD-8127-5A4132F11E77}" type="slidenum">
              <a:rPr lang="en-AU" smtClean="0">
                <a:cs typeface="Arial" charset="0"/>
              </a:rPr>
              <a:pPr/>
              <a:t>22</a:t>
            </a:fld>
            <a:endParaRPr lang="en-AU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If you can’t do the job you should correct the details before resubmitting</a:t>
            </a:r>
            <a:r>
              <a:rPr lang="en-AU" baseline="0" dirty="0" smtClean="0"/>
              <a:t> the job.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48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7CC6F-2F5B-4ED2-A4DE-07FEA9C41744}" type="slidenum">
              <a:rPr lang="en-AU"/>
              <a:pPr/>
              <a:t>23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operator</a:t>
            </a:r>
            <a:r>
              <a:rPr lang="en-US" baseline="0" dirty="0" smtClean="0"/>
              <a:t> can send you a message. Now you can send a message back (if it has been enabled).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478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24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 with an expiry date</a:t>
            </a:r>
            <a:r>
              <a:rPr lang="en-US" baseline="0" dirty="0" smtClean="0"/>
              <a:t> can be checked.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F2B6C-7872-421A-8A4A-9246BFFE7AC4}" type="slidenum">
              <a:rPr lang="en-AU"/>
              <a:pPr/>
              <a:t>25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request call to base. Same as hands-free voice call with mobile phone. Operator has to accept request.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record a message.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call customer if that is allowed. There is a charge.</a:t>
            </a:r>
          </a:p>
        </p:txBody>
      </p:sp>
    </p:spTree>
    <p:extLst>
      <p:ext uri="{BB962C8B-B14F-4D97-AF65-F5344CB8AC3E}">
        <p14:creationId xmlns:p14="http://schemas.microsoft.com/office/powerpoint/2010/main" val="1457581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26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have an app</a:t>
            </a:r>
            <a:r>
              <a:rPr lang="en-US" baseline="0" dirty="0" smtClean="0"/>
              <a:t> that the drivers can use.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Intention is that we provide extra features that are useful when not in the vehicle. Currently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Future work (if allowed)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End-of-shift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Job offer notification – can accept but you need to return to the car and accept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Navigation if people prefer to use the phone navigation system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43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7CC6F-2F5B-4ED2-A4DE-07FEA9C41744}" type="slidenum">
              <a:rPr lang="en-AU"/>
              <a:pPr/>
              <a:t>27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SmartHail app</a:t>
            </a:r>
            <a:r>
              <a:rPr lang="en-US" baseline="0" dirty="0" smtClean="0"/>
              <a:t> allows passengers to book a cab.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passenger can see you coming. Please do the job!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In future fleets can have their own branded app if they want.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334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28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Soon passengers will be able to pay for a trip using their app.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fares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is a fee for this.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08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29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card payments</a:t>
            </a:r>
            <a:r>
              <a:rPr lang="en-US" baseline="0" dirty="0" smtClean="0"/>
              <a:t> will be the next major change in SmartMove.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Credit card supplied at time of booking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Credit card details recorded in app so that app bookings can be paid for with the app. Driver doesn’t handle card.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(Later) App can be used to pay for any booking.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Fleets will get any profit,</a:t>
            </a:r>
            <a:r>
              <a:rPr lang="en-US" baseline="0" dirty="0" smtClean="0"/>
              <a:t> but it isn’t clear there will be any in the future. ACCC are mandating that merchants can’t charge more than it costs.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DEMO with $25 fare.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DEMO with model booking at $47 fare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1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ED79-8941-42FD-8127-5A4132F11E77}" type="slidenum">
              <a:rPr lang="en-AU" smtClean="0">
                <a:cs typeface="Arial" charset="0"/>
              </a:rPr>
              <a:pPr/>
              <a:t>3</a:t>
            </a:fld>
            <a:endParaRPr lang="en-AU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Equipment has changed over the years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Started</a:t>
            </a:r>
            <a:r>
              <a:rPr lang="en-US" baseline="0" dirty="0" smtClean="0"/>
              <a:t> with PDA + box made by the Russians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Switched to </a:t>
            </a:r>
            <a:r>
              <a:rPr lang="en-US" baseline="0" dirty="0" err="1" smtClean="0"/>
              <a:t>TrakPod</a:t>
            </a:r>
            <a:r>
              <a:rPr lang="en-US" baseline="0" dirty="0" smtClean="0"/>
              <a:t> designed in New Zealand. Ahead of its time but not reliable. GPS very slow and screen chip failed.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Neither phone company is 100% reliable but problem solved with dual SIMs.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Used </a:t>
            </a:r>
            <a:r>
              <a:rPr lang="en-US" baseline="0" dirty="0" err="1" smtClean="0"/>
              <a:t>Waveons</a:t>
            </a:r>
            <a:r>
              <a:rPr lang="en-US" baseline="0" dirty="0" smtClean="0"/>
              <a:t> designed in Singapore. Had box under the seat. </a:t>
            </a:r>
            <a:br>
              <a:rPr lang="en-US" baseline="0" dirty="0" smtClean="0"/>
            </a:br>
            <a:r>
              <a:rPr lang="en-US" baseline="0" dirty="0" smtClean="0"/>
              <a:t>Problem with batteries and memory loss. Only 2G.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Switched to UCASTs. Also designed in Singapore. Single unit. </a:t>
            </a:r>
            <a:br>
              <a:rPr lang="en-US" baseline="0" dirty="0" smtClean="0"/>
            </a:br>
            <a:r>
              <a:rPr lang="en-US" baseline="0" dirty="0" smtClean="0"/>
              <a:t>Reliability a major issue. ~20% failed on arrival!</a:t>
            </a:r>
            <a:br>
              <a:rPr lang="en-US" baseline="0" dirty="0" smtClean="0"/>
            </a:br>
            <a:r>
              <a:rPr lang="en-US" baseline="0" dirty="0" smtClean="0"/>
              <a:t>Some units had major connection problems.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Now using Digitax – designed and built in Italy. Very reliable.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But things have turned a full circle – can now get SmartMove on a phone.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265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30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a credit card has been supplied at the time of booking it can be charged at the end of the trip.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must enter the last four digits of the card. This is to ensure that the right passenger is on board.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will be told that the debit has been approved.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7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31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driver handbook contains a brief description of all the major screens.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on-line tutorials cover many topics. You will not miss out on work when looking at these.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46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0BCA7-D750-4F77-8A8D-7DFF89A62D04}" type="slidenum">
              <a:rPr lang="en-AU" smtClean="0"/>
              <a:pPr>
                <a:defRPr/>
              </a:pPr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414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0BCA7-D750-4F77-8A8D-7DFF89A62D04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78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4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Taxi get their position and report in. Happens every minute or every 300 metres. 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Result: You can be 300 metres into a new zone before the computer notices.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Communication is done over the mobile phone network. Generally use Telstra but will switch to Optus/Vodafone if no connection.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Unit flips between the two carriers when trying to get a connection. You might end up on Optus if you come back from an out-of-town trip.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are various ways for booking to be made: operator,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SmartBooker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(IVR), recurring (repeat/permanent), phone app, web bookings,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quickcab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button.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Various options aiming to make is easy for passengers to make a booking.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4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5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something</a:t>
            </a:r>
            <a:r>
              <a:rPr lang="en-US" baseline="0" dirty="0" smtClean="0"/>
              <a:t> easy. This is the most useful screen for earning your income.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distance to pickup is useful when trying to find the right house.</a:t>
            </a:r>
          </a:p>
          <a:p>
            <a:r>
              <a:rPr lang="en-US" baseline="0" dirty="0" smtClean="0"/>
              <a:t>You should plot whenever possible, particularly if going out of town. It prevents a vacant car being sent after you.</a:t>
            </a:r>
          </a:p>
          <a:p>
            <a:r>
              <a:rPr lang="en-US" baseline="0" dirty="0" smtClean="0"/>
              <a:t>Navigation is now available. Like a Tom </a:t>
            </a:r>
            <a:r>
              <a:rPr lang="en-US" baseline="0" dirty="0" err="1" smtClean="0"/>
              <a:t>Tom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Fixed price jobs should be done on the screen.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Navigation can be done with your phone – covered in driver app later.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 on this screen?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1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ED79-8941-42FD-8127-5A4132F11E77}" type="slidenum">
              <a:rPr lang="en-AU" smtClean="0">
                <a:cs typeface="Arial" charset="0"/>
              </a:rPr>
              <a:pPr/>
              <a:t>6</a:t>
            </a:fld>
            <a:endParaRPr lang="en-AU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payment screen appears at the end of each job.</a:t>
            </a:r>
            <a:r>
              <a:rPr lang="en-US" baseline="0" dirty="0" smtClean="0"/>
              <a:t> You must have the “To pay” value at zero (or less) before you can press the Done button.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Simply record how the fare was paid. Use CLEAR if you make a mistake.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It is possible the payment details will be there already. You don’t have to enter them again.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You can adjust the fare if you need to but be aware that the original amount is recorded.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15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9975-EC61-499C-849C-4596983BB2F9}" type="slidenum">
              <a:rPr lang="en-AU"/>
              <a:pPr/>
              <a:t>7</a:t>
            </a:fld>
            <a:endParaRPr lang="en-A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Very popular feature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Computer rings phone when a job offer is made. DON’T ANSWER the call.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turns off after an offer is made.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Note the App Code – this is for the driver app that we will discuss later.</a:t>
            </a:r>
          </a:p>
        </p:txBody>
      </p:sp>
    </p:spTree>
    <p:extLst>
      <p:ext uri="{BB962C8B-B14F-4D97-AF65-F5344CB8AC3E}">
        <p14:creationId xmlns:p14="http://schemas.microsoft.com/office/powerpoint/2010/main" val="192159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8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Now have two statistics screens: small one on front screen and more detailed one available through the menu.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 change which screen is shown when the 1/2/3/4 button is pressed – discussed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later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 also have the more detailed one appear automatically at the end of each job – also on next slide.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06439-0342-4DC6-8928-E4C99E93611F}" type="slidenum">
              <a:rPr lang="en-AU"/>
              <a:pPr/>
              <a:t>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have a few options on how the unit operates.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12/24 hour times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Show stats page at the end of the job instead of the cover page.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the 1/2/3/4 button does.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Don’t be afraid to try things.</a:t>
            </a: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rgbClr val="0099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-36513" y="69850"/>
            <a:ext cx="17224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AU" sz="800" i="0">
                <a:solidFill>
                  <a:srgbClr val="DDDDDD"/>
                </a:solidFill>
                <a:cs typeface="+mn-cs"/>
              </a:rPr>
              <a:t>COMMERCIAL-IN-CONFIDENCE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-36513" y="6550025"/>
            <a:ext cx="17224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AU" sz="800" i="0">
                <a:solidFill>
                  <a:srgbClr val="DDDDDD"/>
                </a:solidFill>
                <a:cs typeface="+mn-cs"/>
              </a:rPr>
              <a:t>COMMERCIAL-IN-CONFIDENCE</a:t>
            </a:r>
          </a:p>
        </p:txBody>
      </p:sp>
      <p:pic>
        <p:nvPicPr>
          <p:cNvPr id="30724" name="Picture 14" descr="smartmove_b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99263" y="-9525"/>
            <a:ext cx="23812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900113" y="5445224"/>
            <a:ext cx="64087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400" dirty="0" smtClean="0">
                <a:solidFill>
                  <a:schemeClr val="tx1"/>
                </a:solidFill>
              </a:rPr>
              <a:t>Bill Cumpston</a:t>
            </a:r>
          </a:p>
          <a:p>
            <a:pPr algn="r">
              <a:spcBef>
                <a:spcPct val="50000"/>
              </a:spcBef>
            </a:pPr>
            <a:r>
              <a:rPr lang="en-AU" sz="1400" dirty="0" smtClean="0">
                <a:solidFill>
                  <a:schemeClr val="tx1"/>
                </a:solidFill>
              </a:rPr>
              <a:t>October 2016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973138" y="3638317"/>
            <a:ext cx="6335712" cy="71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900113" y="2852936"/>
            <a:ext cx="6695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000" dirty="0" smtClean="0">
                <a:solidFill>
                  <a:srgbClr val="0099CC"/>
                </a:solidFill>
              </a:rPr>
              <a:t>Driver refresher</a:t>
            </a:r>
            <a:endParaRPr lang="en-AU" sz="32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System: Server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11800"/>
              </p:ext>
            </p:extLst>
          </p:nvPr>
        </p:nvGraphicFramePr>
        <p:xfrm>
          <a:off x="628650" y="959706"/>
          <a:ext cx="1409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-PAINT" r:id="rId4" imgW="1409400" imgH="514080" progId="CorelPHOTOPAINT.Image.17">
                  <p:embed/>
                </p:oleObj>
              </mc:Choice>
              <mc:Fallback>
                <p:oleObj name="PHOTO-PAINT" r:id="rId4" imgW="1409400" imgH="514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959706"/>
                        <a:ext cx="14097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60848"/>
            <a:ext cx="5029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26226" y="2303724"/>
            <a:ext cx="720080" cy="4320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1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83768" y="3233762"/>
            <a:ext cx="864096" cy="4320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1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02" y="2011458"/>
            <a:ext cx="5048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System: Version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11800"/>
              </p:ext>
            </p:extLst>
          </p:nvPr>
        </p:nvGraphicFramePr>
        <p:xfrm>
          <a:off x="628650" y="959706"/>
          <a:ext cx="1409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HOTO-PAINT" r:id="rId5" imgW="1409400" imgH="514080" progId="CorelPHOTOPAINT.Image.17">
                  <p:embed/>
                </p:oleObj>
              </mc:Choice>
              <mc:Fallback>
                <p:oleObj name="PHOTO-PAINT" r:id="rId5" imgW="1409400" imgH="514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959706"/>
                        <a:ext cx="14097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079233" y="2303724"/>
            <a:ext cx="707374" cy="4281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1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82610" y="3899189"/>
            <a:ext cx="1224136" cy="4320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1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smug_zones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6963"/>
            <a:ext cx="6977063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5" descr="smug_zones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6963"/>
            <a:ext cx="6977063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9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4" name="Picture 5" descr="smug_zones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6963"/>
            <a:ext cx="6977063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6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5" descr="smug_zones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6963"/>
            <a:ext cx="6977063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3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5" descr="smug_zones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6963"/>
            <a:ext cx="6977063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3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12775" y="1125538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Dispatching rules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84213" y="1557338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4213" y="1836738"/>
            <a:ext cx="41036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l">
              <a:buClr>
                <a:srgbClr val="0099CC"/>
              </a:buClr>
              <a:buSzPct val="150000"/>
              <a:tabLst>
                <a:tab pos="180975" algn="l"/>
              </a:tabLst>
            </a:pPr>
            <a:r>
              <a:rPr lang="en-US" sz="1800">
                <a:solidFill>
                  <a:schemeClr val="tx1"/>
                </a:solidFill>
              </a:rPr>
              <a:t>Eligible</a:t>
            </a:r>
            <a:endParaRPr lang="en-AU" sz="1800">
              <a:solidFill>
                <a:schemeClr val="tx1"/>
              </a:solidFill>
            </a:endParaRP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Connected (hold pos: 30mins)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Logged in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Meter not engaged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Panic off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Available (hold pos: 10mins)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Not penalised (reject: 30secs, resubmit: 2mins)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Not signed off (suspended)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Not currently assigned a job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600">
                <a:solidFill>
                  <a:schemeClr val="tx1"/>
                </a:solidFill>
              </a:rPr>
              <a:t>Not currently considering an offer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859338" y="1836738"/>
            <a:ext cx="15128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l">
              <a:buClr>
                <a:srgbClr val="0099CC"/>
              </a:buClr>
              <a:buSzPct val="150000"/>
              <a:tabLst>
                <a:tab pos="180975" algn="l"/>
              </a:tabLst>
            </a:pPr>
            <a:r>
              <a:rPr lang="en-US" sz="1800">
                <a:solidFill>
                  <a:schemeClr val="tx1"/>
                </a:solidFill>
              </a:rPr>
              <a:t>Capable</a:t>
            </a:r>
            <a:endParaRPr lang="en-AU" sz="1800">
              <a:solidFill>
                <a:schemeClr val="tx1"/>
              </a:solidFill>
            </a:endParaRP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800">
                <a:solidFill>
                  <a:schemeClr val="tx1"/>
                </a:solidFill>
              </a:rPr>
              <a:t>Category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US" sz="1800">
                <a:solidFill>
                  <a:schemeClr val="tx1"/>
                </a:solidFill>
              </a:rPr>
              <a:t>Capacity</a:t>
            </a:r>
            <a:endParaRPr lang="en-A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Blacklists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27584" y="2780928"/>
            <a:ext cx="61926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You </a:t>
            </a:r>
            <a:r>
              <a:rPr lang="en-AU" sz="1600" dirty="0">
                <a:solidFill>
                  <a:schemeClr val="tx1"/>
                </a:solidFill>
              </a:rPr>
              <a:t>can blacklist a passenger = phone number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You </a:t>
            </a:r>
            <a:r>
              <a:rPr lang="en-AU" sz="1600" dirty="0">
                <a:solidFill>
                  <a:schemeClr val="tx1"/>
                </a:solidFill>
              </a:rPr>
              <a:t>can blacklist an address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The </a:t>
            </a:r>
            <a:r>
              <a:rPr lang="en-AU" sz="1600" dirty="0">
                <a:solidFill>
                  <a:schemeClr val="tx1"/>
                </a:solidFill>
              </a:rPr>
              <a:t>passenger can blacklist a driver (but not a car)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The </a:t>
            </a:r>
            <a:r>
              <a:rPr lang="en-AU" sz="1600" dirty="0">
                <a:solidFill>
                  <a:schemeClr val="tx1"/>
                </a:solidFill>
              </a:rPr>
              <a:t>fleet can blacklist a passenger, address, street, area, place name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72814"/>
              </p:ext>
            </p:extLst>
          </p:nvPr>
        </p:nvGraphicFramePr>
        <p:xfrm>
          <a:off x="628650" y="990820"/>
          <a:ext cx="702990" cy="150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HOTO-PAINT" r:id="rId5" imgW="1015920" imgH="2171520" progId="CorelPHOTOPAINT.Image.17">
                  <p:embed/>
                </p:oleObj>
              </mc:Choice>
              <mc:Fallback>
                <p:oleObj name="PHOTO-PAINT" r:id="rId5" imgW="1015920" imgH="2171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990820"/>
                        <a:ext cx="702990" cy="150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0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Job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05588"/>
              </p:ext>
            </p:extLst>
          </p:nvPr>
        </p:nvGraphicFramePr>
        <p:xfrm>
          <a:off x="628650" y="1034144"/>
          <a:ext cx="675794" cy="144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PHOTO-PAINT" r:id="rId4" imgW="1015920" imgH="2171520" progId="CorelPHOTOPAINT.Image.17">
                  <p:embed/>
                </p:oleObj>
              </mc:Choice>
              <mc:Fallback>
                <p:oleObj name="PHOTO-PAINT" r:id="rId4" imgW="1015920" imgH="2171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034144"/>
                        <a:ext cx="675794" cy="144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4346"/>
              </p:ext>
            </p:extLst>
          </p:nvPr>
        </p:nvGraphicFramePr>
        <p:xfrm>
          <a:off x="1979712" y="1556792"/>
          <a:ext cx="3492748" cy="199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PHOTO-PAINT" r:id="rId6" imgW="6121080" imgH="3504960" progId="CorelPHOTOPAINT.Image.17">
                  <p:embed/>
                </p:oleObj>
              </mc:Choice>
              <mc:Fallback>
                <p:oleObj name="PHOTO-PAINT" r:id="rId6" imgW="6121080" imgH="35049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712" y="1556792"/>
                        <a:ext cx="3492748" cy="1999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23191"/>
              </p:ext>
            </p:extLst>
          </p:nvPr>
        </p:nvGraphicFramePr>
        <p:xfrm>
          <a:off x="699911" y="3556789"/>
          <a:ext cx="6552083" cy="286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PHOTO-PAINT" r:id="rId8" imgW="10362960" imgH="4533840" progId="CorelPHOTOPAINT.Image.17">
                  <p:embed/>
                </p:oleObj>
              </mc:Choice>
              <mc:Fallback>
                <p:oleObj name="PHOTO-PAINT" r:id="rId8" imgW="10362960" imgH="45338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9911" y="3556789"/>
                        <a:ext cx="6552083" cy="2866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7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400" b="1" i="1" dirty="0" smtClean="0">
                <a:solidFill>
                  <a:srgbClr val="0099CC"/>
                </a:solidFill>
              </a:rPr>
              <a:t>SmartMove fleets</a:t>
            </a:r>
            <a:endParaRPr lang="en-AU" sz="2400" b="1" i="1" dirty="0">
              <a:solidFill>
                <a:srgbClr val="0099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1644" y="836712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4839"/>
            <a:ext cx="6984776" cy="51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Property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97030"/>
              </p:ext>
            </p:extLst>
          </p:nvPr>
        </p:nvGraphicFramePr>
        <p:xfrm>
          <a:off x="727815" y="980728"/>
          <a:ext cx="675833" cy="144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PHOTO-PAINT" r:id="rId4" imgW="1015920" imgH="2171520" progId="CorelPHOTOPAINT.Image.17">
                  <p:embed/>
                </p:oleObj>
              </mc:Choice>
              <mc:Fallback>
                <p:oleObj name="PHOTO-PAINT" r:id="rId4" imgW="1015920" imgH="2171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815" y="980728"/>
                        <a:ext cx="675833" cy="144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24818"/>
              </p:ext>
            </p:extLst>
          </p:nvPr>
        </p:nvGraphicFramePr>
        <p:xfrm>
          <a:off x="699911" y="2569337"/>
          <a:ext cx="6474125" cy="280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PHOTO-PAINT" r:id="rId6" imgW="10439280" imgH="4520880" progId="CorelPHOTOPAINT.Image.17">
                  <p:embed/>
                </p:oleObj>
              </mc:Choice>
              <mc:Fallback>
                <p:oleObj name="PHOTO-PAINT" r:id="rId6" imgW="10439280" imgH="45208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911" y="2569337"/>
                        <a:ext cx="6474125" cy="280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4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Panic Tester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07759"/>
              </p:ext>
            </p:extLst>
          </p:nvPr>
        </p:nvGraphicFramePr>
        <p:xfrm>
          <a:off x="727815" y="980728"/>
          <a:ext cx="675833" cy="144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PHOTO-PAINT" r:id="rId4" imgW="1015920" imgH="2171520" progId="CorelPHOTOPAINT.Image.17">
                  <p:embed/>
                </p:oleObj>
              </mc:Choice>
              <mc:Fallback>
                <p:oleObj name="PHOTO-PAINT" r:id="rId4" imgW="1015920" imgH="2171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815" y="980728"/>
                        <a:ext cx="675833" cy="144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61604"/>
              </p:ext>
            </p:extLst>
          </p:nvPr>
        </p:nvGraphicFramePr>
        <p:xfrm>
          <a:off x="710696" y="2543635"/>
          <a:ext cx="6480139" cy="282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PHOTO-PAINT" r:id="rId6" imgW="10324800" imgH="4508280" progId="CorelPHOTOPAINT.Image.17">
                  <p:embed/>
                </p:oleObj>
              </mc:Choice>
              <mc:Fallback>
                <p:oleObj name="PHOTO-PAINT" r:id="rId6" imgW="10324800" imgH="45082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696" y="2543635"/>
                        <a:ext cx="6480139" cy="2829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4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6" y="1916832"/>
            <a:ext cx="5472112" cy="3290112"/>
          </a:xfrm>
          <a:prstGeom prst="rect">
            <a:avLst/>
          </a:prstGeom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4213" y="76445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2" descr="C:\Users\tony.carey\AppData\Local\Microsoft\Windows\Temporary Internet Files\Low\Content.IE5\FN0VV3LD\MC900432671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733256"/>
            <a:ext cx="936104" cy="93610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5311502" cy="615603"/>
          </a:xfrm>
          <a:prstGeom prst="rect">
            <a:avLst/>
          </a:prstGeom>
        </p:spPr>
        <p:txBody>
          <a:bodyPr/>
          <a:lstStyle/>
          <a:p>
            <a:pPr algn="l" rtl="0" fontAlgn="base"/>
            <a:r>
              <a:rPr lang="en-AU" sz="2400" b="1" i="1" kern="1200" dirty="0" smtClean="0">
                <a:solidFill>
                  <a:srgbClr val="0099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Resubmit with Change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4213" y="764704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tony.carey\AppData\Local\Microsoft\Windows\Temporary Internet Files\Low\Content.IE5\FN0VV3LD\MC900432671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733256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5"/>
          <a:srcRect l="1364" t="9798" r="419" b="1271"/>
          <a:stretch/>
        </p:blipFill>
        <p:spPr>
          <a:xfrm>
            <a:off x="539552" y="1340768"/>
            <a:ext cx="5831433" cy="3604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6943998" cy="4715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</a:t>
            </a:r>
            <a:r>
              <a:rPr lang="en-AU" sz="2400" b="1" i="1" kern="1200" dirty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to base </a:t>
            </a:r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operator</a:t>
            </a:r>
            <a:b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passenger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39752" y="3359756"/>
          <a:ext cx="5232896" cy="317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PHOTO-PAINT" r:id="rId6" imgW="8737560" imgH="5295600" progId="CorelPHOTOPAINT.Image.17">
                  <p:embed/>
                </p:oleObj>
              </mc:Choice>
              <mc:Fallback>
                <p:oleObj name="PHOTO-PAINT" r:id="rId6" imgW="8737560" imgH="529560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3359756"/>
                        <a:ext cx="5232896" cy="317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0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 Obligations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83568" y="1182127"/>
            <a:ext cx="453650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Used to ensure driver is licensed</a:t>
            </a:r>
          </a:p>
          <a:p>
            <a:pPr>
              <a:spcBef>
                <a:spcPct val="500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Can check anything with an expiry date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Driver’s license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Accreditation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Vehicle registration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Vehicle inspection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5086350" cy="31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8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Operator requests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684213" y="981075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611188" y="1196975"/>
            <a:ext cx="52562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800">
                <a:solidFill>
                  <a:schemeClr val="tx1"/>
                </a:solidFill>
              </a:rPr>
              <a:t>Users to request voice connection</a:t>
            </a:r>
          </a:p>
          <a:p>
            <a:pPr marL="631825" lvl="1" indent="-184150" algn="l">
              <a:spcBef>
                <a:spcPct val="0"/>
              </a:spcBef>
              <a:buClr>
                <a:srgbClr val="0099CC"/>
              </a:buClr>
              <a:buSzPct val="12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600">
                <a:solidFill>
                  <a:schemeClr val="tx1"/>
                </a:solidFill>
              </a:rPr>
              <a:t>Urgent — urgent request</a:t>
            </a:r>
          </a:p>
          <a:p>
            <a:pPr marL="631825" lvl="1" indent="-184150" algn="l">
              <a:spcBef>
                <a:spcPct val="0"/>
              </a:spcBef>
              <a:buClr>
                <a:srgbClr val="0099CC"/>
              </a:buClr>
              <a:buSzPct val="12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600">
                <a:solidFill>
                  <a:schemeClr val="tx1"/>
                </a:solidFill>
              </a:rPr>
              <a:t>Job — new job</a:t>
            </a:r>
          </a:p>
          <a:p>
            <a:pPr marL="631825" lvl="1" indent="-184150" algn="l">
              <a:spcBef>
                <a:spcPct val="0"/>
              </a:spcBef>
              <a:buClr>
                <a:srgbClr val="0099CC"/>
              </a:buClr>
              <a:buSzPct val="12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600">
                <a:solidFill>
                  <a:schemeClr val="tx1"/>
                </a:solidFill>
              </a:rPr>
              <a:t>Query — question about job</a:t>
            </a:r>
          </a:p>
          <a:p>
            <a:pPr marL="631825" lvl="1" indent="-184150" algn="l">
              <a:spcBef>
                <a:spcPct val="0"/>
              </a:spcBef>
              <a:buClr>
                <a:srgbClr val="0099CC"/>
              </a:buClr>
              <a:buSzPct val="12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600">
                <a:solidFill>
                  <a:schemeClr val="tx1"/>
                </a:solidFill>
              </a:rPr>
              <a:t>Other</a:t>
            </a:r>
            <a:r>
              <a:rPr lang="en-A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1600">
                <a:solidFill>
                  <a:schemeClr val="tx1"/>
                </a:solidFill>
              </a:rPr>
              <a:t>—</a:t>
            </a:r>
            <a:r>
              <a:rPr lang="en-A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1600">
                <a:solidFill>
                  <a:schemeClr val="tx1"/>
                </a:solidFill>
              </a:rPr>
              <a:t>other</a:t>
            </a:r>
            <a:r>
              <a:rPr lang="en-AU" sz="1800">
                <a:solidFill>
                  <a:schemeClr val="tx1"/>
                </a:solidFill>
              </a:rPr>
              <a:t> </a:t>
            </a:r>
            <a:r>
              <a:rPr lang="en-AU" sz="1600">
                <a:solidFill>
                  <a:schemeClr val="tx1"/>
                </a:solidFill>
              </a:rPr>
              <a:t>request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  <a:tab pos="628650" algn="l"/>
              </a:tabLst>
              <a:defRPr/>
            </a:pPr>
            <a:r>
              <a:rPr lang="en-AU" sz="1800">
                <a:solidFill>
                  <a:schemeClr val="tx1"/>
                </a:solidFill>
              </a:rPr>
              <a:t>Panic button. No jobs until reset</a:t>
            </a:r>
            <a:r>
              <a:rPr lang="en-US" sz="1800">
                <a:solidFill>
                  <a:schemeClr val="tx1"/>
                </a:solidFill>
              </a:rPr>
              <a:t>.</a:t>
            </a:r>
            <a:endParaRPr lang="en-AU" sz="1800">
              <a:solidFill>
                <a:schemeClr val="tx1"/>
              </a:solidFill>
            </a:endParaRPr>
          </a:p>
        </p:txBody>
      </p:sp>
      <p:pic>
        <p:nvPicPr>
          <p:cNvPr id="19461" name="Picture 47" descr="voice_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969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3003014"/>
            <a:ext cx="5832476" cy="35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err="1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SmartDriver</a:t>
            </a:r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8650" y="1213239"/>
            <a:ext cx="45365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SmartMove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Provides additional functionality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Get end-of-shift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262961"/>
            <a:ext cx="2795921" cy="49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4213" y="769477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700808"/>
            <a:ext cx="5832476" cy="4481375"/>
          </a:xfrm>
          <a:prstGeom prst="rect">
            <a:avLst/>
          </a:prstGeom>
        </p:spPr>
      </p:pic>
      <p:pic>
        <p:nvPicPr>
          <p:cNvPr id="5" name="Picture 2" descr="C:\Users\tony.carey\AppData\Local\Microsoft\Windows\Temporary Internet Files\Low\Content.IE5\FN0VV3LD\MC900432671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733256"/>
            <a:ext cx="936104" cy="9361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3079254" cy="471587"/>
          </a:xfrm>
          <a:prstGeom prst="rect">
            <a:avLst/>
          </a:prstGeom>
        </p:spPr>
        <p:txBody>
          <a:bodyPr/>
          <a:lstStyle/>
          <a:p>
            <a:pPr algn="l" rtl="0" fontAlgn="base"/>
            <a:r>
              <a:rPr lang="en-AU" sz="2400" b="1" i="1" kern="1200" dirty="0" smtClean="0">
                <a:solidFill>
                  <a:srgbClr val="0099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Smartphone App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4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567154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Card Payments with the App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18" name="Picture 21" descr="image0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/>
          <a:stretch/>
        </p:blipFill>
        <p:spPr bwMode="auto">
          <a:xfrm>
            <a:off x="628651" y="929140"/>
            <a:ext cx="3439294" cy="19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2" descr="image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72" y="976203"/>
            <a:ext cx="1996435" cy="259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68766"/>
              </p:ext>
            </p:extLst>
          </p:nvPr>
        </p:nvGraphicFramePr>
        <p:xfrm>
          <a:off x="699911" y="3402932"/>
          <a:ext cx="3747862" cy="219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PHOTO-PAINT" r:id="rId6" imgW="6019560" imgH="3530520" progId="CorelPHOTOPAINT.Image.17">
                  <p:embed/>
                </p:oleObj>
              </mc:Choice>
              <mc:Fallback>
                <p:oleObj name="PHOTO-PAINT" r:id="rId6" imgW="6019560" imgH="3530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911" y="3402932"/>
                        <a:ext cx="3747862" cy="219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27752"/>
              </p:ext>
            </p:extLst>
          </p:nvPr>
        </p:nvGraphicFramePr>
        <p:xfrm>
          <a:off x="4693013" y="3717032"/>
          <a:ext cx="2831315" cy="262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PHOTO-PAINT" r:id="rId8" imgW="3327120" imgH="3085920" progId="CorelPHOTOPAINT.Image.17">
                  <p:embed/>
                </p:oleObj>
              </mc:Choice>
              <mc:Fallback>
                <p:oleObj name="PHOTO-PAINT" r:id="rId8" imgW="3327120" imgH="30859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3013" y="3717032"/>
                        <a:ext cx="2831315" cy="262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Card Payments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8650" y="1213239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With booking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AU" sz="1600" dirty="0" smtClean="0">
                <a:solidFill>
                  <a:schemeClr val="tx1"/>
                </a:solidFill>
              </a:rPr>
              <a:t>With 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7239"/>
            <a:ext cx="6365248" cy="4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4" y="4403797"/>
            <a:ext cx="2632048" cy="1974036"/>
          </a:xfrm>
          <a:prstGeom prst="rect">
            <a:avLst/>
          </a:prstGeom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4213" y="112449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" name="Picture 8" descr="in_car_mock_sm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294">
            <a:off x="3676457" y="1550654"/>
            <a:ext cx="19431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trlr_02_t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198">
            <a:off x="227888" y="2378203"/>
            <a:ext cx="17049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taxi_p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308">
            <a:off x="1932563" y="2047590"/>
            <a:ext cx="13081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ov_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717">
            <a:off x="283759" y="4556223"/>
            <a:ext cx="19446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ov_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446">
            <a:off x="1932895" y="4467568"/>
            <a:ext cx="12588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078">
            <a:off x="5918112" y="2103950"/>
            <a:ext cx="2107839" cy="1596688"/>
          </a:xfrm>
          <a:prstGeom prst="rect">
            <a:avLst/>
          </a:prstGeom>
        </p:spPr>
      </p:pic>
      <p:grpSp>
        <p:nvGrpSpPr>
          <p:cNvPr id="21" name="Group 14"/>
          <p:cNvGrpSpPr>
            <a:grpSpLocks/>
          </p:cNvGrpSpPr>
          <p:nvPr/>
        </p:nvGrpSpPr>
        <p:grpSpPr bwMode="auto">
          <a:xfrm rot="245971">
            <a:off x="3510977" y="3578270"/>
            <a:ext cx="1993805" cy="2374789"/>
            <a:chOff x="2472" y="1071"/>
            <a:chExt cx="1452" cy="1762"/>
          </a:xfrm>
        </p:grpSpPr>
        <p:pic>
          <p:nvPicPr>
            <p:cNvPr id="22" name="Picture 10" descr="dual_sim 0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115"/>
              <a:ext cx="997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sm_scre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071"/>
              <a:ext cx="145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2702" y="685245"/>
            <a:ext cx="7886700" cy="56865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400" b="1" i="1" dirty="0" smtClean="0">
                <a:solidFill>
                  <a:srgbClr val="0099CC"/>
                </a:solidFill>
              </a:rPr>
              <a:t>Evolving Technology</a:t>
            </a:r>
            <a:endParaRPr lang="en-AU" b="1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6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567154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Bookings Paid with Credit Card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42" name="Picture 26" descr="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1" y="1844824"/>
            <a:ext cx="1666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8" descr="image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25239"/>
            <a:ext cx="4391718" cy="28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9" descr="image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2533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567154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Driver’s Handbook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551">
            <a:off x="726594" y="1768205"/>
            <a:ext cx="6196185" cy="439375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15165"/>
              </p:ext>
            </p:extLst>
          </p:nvPr>
        </p:nvGraphicFramePr>
        <p:xfrm>
          <a:off x="699911" y="948676"/>
          <a:ext cx="914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PHOTO-PAINT" r:id="rId5" imgW="914400" imgH="876240" progId="CorelPHOTOPAINT.Image.17">
                  <p:embed/>
                </p:oleObj>
              </mc:Choice>
              <mc:Fallback>
                <p:oleObj name="PHOTO-PAINT" r:id="rId5" imgW="914400" imgH="8762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911" y="948676"/>
                        <a:ext cx="914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551">
            <a:off x="878994" y="1920605"/>
            <a:ext cx="6196185" cy="43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403350" y="2709118"/>
            <a:ext cx="5832475" cy="71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706" name="Picture 10" descr="smartmove_logo_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428256"/>
            <a:ext cx="45354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13"/>
          <p:cNvSpPr txBox="1">
            <a:spLocks noChangeArrowheads="1"/>
          </p:cNvSpPr>
          <p:nvPr/>
        </p:nvSpPr>
        <p:spPr bwMode="auto">
          <a:xfrm>
            <a:off x="2843213" y="4291856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 b="0" i="0">
                <a:solidFill>
                  <a:srgbClr val="0099CC"/>
                </a:solidFill>
              </a:rPr>
              <a:t>www.smartmovetaxis.com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996281"/>
            <a:ext cx="5832475" cy="562074"/>
          </a:xfrm>
        </p:spPr>
        <p:txBody>
          <a:bodyPr/>
          <a:lstStyle/>
          <a:p>
            <a:pPr rtl="0" fontAlgn="base"/>
            <a:r>
              <a:rPr lang="en-AU" sz="3600" b="1" i="1" kern="1200" dirty="0" smtClean="0">
                <a:solidFill>
                  <a:srgbClr val="0099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403350" y="2709118"/>
            <a:ext cx="5832475" cy="71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706" name="Picture 10" descr="smartmove_logo_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428256"/>
            <a:ext cx="45354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13"/>
          <p:cNvSpPr txBox="1">
            <a:spLocks noChangeArrowheads="1"/>
          </p:cNvSpPr>
          <p:nvPr/>
        </p:nvSpPr>
        <p:spPr bwMode="auto">
          <a:xfrm>
            <a:off x="2843213" y="4291856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 b="0" i="0">
                <a:solidFill>
                  <a:srgbClr val="0099CC"/>
                </a:solidFill>
              </a:rPr>
              <a:t>www.smartmovetaxis.com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988840"/>
            <a:ext cx="5832475" cy="562074"/>
          </a:xfrm>
        </p:spPr>
        <p:txBody>
          <a:bodyPr/>
          <a:lstStyle/>
          <a:p>
            <a:pPr rtl="0" fontAlgn="base"/>
            <a:r>
              <a:rPr lang="en-AU" sz="3600" b="1" i="1" kern="1200" dirty="0" smtClean="0">
                <a:solidFill>
                  <a:srgbClr val="0099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0" y="1412776"/>
            <a:ext cx="6078239" cy="334089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3" y="112449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2702" y="685245"/>
            <a:ext cx="7886700" cy="568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SmartMove </a:t>
            </a:r>
            <a:r>
              <a:rPr lang="en-AU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AU" b="1" i="1" kern="0" dirty="0">
              <a:solidFill>
                <a:srgbClr val="0099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94" y="5084327"/>
            <a:ext cx="1590915" cy="124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5157192"/>
            <a:ext cx="1604206" cy="101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43244">
            <a:off x="3061847" y="4862465"/>
            <a:ext cx="1312771" cy="17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567154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details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2" y="1250826"/>
            <a:ext cx="5486876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4213" y="692448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4230"/>
            <a:ext cx="6696744" cy="401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2664296" cy="54359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400" b="1" i="1" dirty="0" smtClean="0">
                <a:solidFill>
                  <a:srgbClr val="0099CC"/>
                </a:solidFill>
              </a:rPr>
              <a:t>Payment</a:t>
            </a:r>
            <a:r>
              <a:rPr lang="en-AU" sz="2400" b="1" i="1" baseline="0" dirty="0" smtClean="0">
                <a:solidFill>
                  <a:srgbClr val="0099CC"/>
                </a:solidFill>
              </a:rPr>
              <a:t> screen</a:t>
            </a:r>
            <a:endParaRPr lang="en-AU" sz="2400" b="1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498725"/>
            <a:ext cx="5401524" cy="3249450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12775" y="476250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CC"/>
                </a:solidFill>
              </a:rPr>
              <a:t>Out of car alert</a:t>
            </a:r>
            <a:endParaRPr lang="en-AU">
              <a:solidFill>
                <a:srgbClr val="0099CC"/>
              </a:solidFill>
            </a:endParaRP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84213" y="908050"/>
            <a:ext cx="5832475" cy="36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5832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800" dirty="0">
                <a:solidFill>
                  <a:schemeClr val="tx1"/>
                </a:solidFill>
              </a:rPr>
              <a:t>Set your </a:t>
            </a:r>
            <a:r>
              <a:rPr lang="en-AU" sz="1800" dirty="0" smtClean="0">
                <a:solidFill>
                  <a:schemeClr val="tx1"/>
                </a:solidFill>
              </a:rPr>
              <a:t>own mobile </a:t>
            </a:r>
            <a:r>
              <a:rPr lang="en-AU" sz="1800" dirty="0">
                <a:solidFill>
                  <a:schemeClr val="tx1"/>
                </a:solidFill>
              </a:rPr>
              <a:t>number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800" dirty="0" smtClean="0">
                <a:solidFill>
                  <a:schemeClr val="tx1"/>
                </a:solidFill>
              </a:rPr>
              <a:t>Tells </a:t>
            </a:r>
            <a:r>
              <a:rPr lang="en-AU" sz="1800" dirty="0">
                <a:solidFill>
                  <a:schemeClr val="tx1"/>
                </a:solidFill>
              </a:rPr>
              <a:t>system you’re away from car</a:t>
            </a:r>
          </a:p>
          <a:p>
            <a:pPr marL="180975" indent="-180975" algn="l">
              <a:buClr>
                <a:srgbClr val="0099CC"/>
              </a:buClr>
              <a:buSzPct val="150000"/>
              <a:buFontTx/>
              <a:buChar char="•"/>
              <a:tabLst>
                <a:tab pos="180975" algn="l"/>
              </a:tabLst>
            </a:pPr>
            <a:r>
              <a:rPr lang="en-AU" sz="1800" dirty="0" smtClean="0">
                <a:solidFill>
                  <a:schemeClr val="tx1"/>
                </a:solidFill>
              </a:rPr>
              <a:t>Use it whenever you want to leave the car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21510" name="Picture 11" descr="out_of_car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40528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2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Extended Statistics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96641"/>
              </p:ext>
            </p:extLst>
          </p:nvPr>
        </p:nvGraphicFramePr>
        <p:xfrm>
          <a:off x="650402" y="1057433"/>
          <a:ext cx="675794" cy="144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PHOTO-PAINT" r:id="rId4" imgW="1015920" imgH="2171520" progId="CorelPHOTOPAINT.Image.17">
                  <p:embed/>
                </p:oleObj>
              </mc:Choice>
              <mc:Fallback>
                <p:oleObj name="PHOTO-PAINT" r:id="rId4" imgW="1015920" imgH="2171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402" y="1057433"/>
                        <a:ext cx="675794" cy="144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44139"/>
              </p:ext>
            </p:extLst>
          </p:nvPr>
        </p:nvGraphicFramePr>
        <p:xfrm>
          <a:off x="654050" y="2560429"/>
          <a:ext cx="6529269" cy="295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PHOTO-PAINT" r:id="rId6" imgW="10235880" imgH="4635360" progId="CorelPHOTOPAINT.Image.17">
                  <p:embed/>
                </p:oleObj>
              </mc:Choice>
              <mc:Fallback>
                <p:oleObj name="PHOTO-PAINT" r:id="rId6" imgW="10235880" imgH="46353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4050" y="2560429"/>
                        <a:ext cx="6529269" cy="295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3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3550"/>
            <a:ext cx="50863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719366"/>
            <a:ext cx="5832475" cy="365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293117"/>
            <a:ext cx="4591422" cy="5435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i="1" kern="1200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System: Options</a:t>
            </a:r>
            <a:endParaRPr lang="en-AU" b="0" i="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4213" y="1456267"/>
            <a:ext cx="15698" cy="285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11800"/>
              </p:ext>
            </p:extLst>
          </p:nvPr>
        </p:nvGraphicFramePr>
        <p:xfrm>
          <a:off x="628650" y="959706"/>
          <a:ext cx="1409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PHOTO-PAINT" r:id="rId5" imgW="1409400" imgH="514080" progId="CorelPHOTOPAINT.Image.17">
                  <p:embed/>
                </p:oleObj>
              </mc:Choice>
              <mc:Fallback>
                <p:oleObj name="PHOTO-PAINT" r:id="rId5" imgW="1409400" imgH="514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959706"/>
                        <a:ext cx="14097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88024" y="2208725"/>
            <a:ext cx="779382" cy="4281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1" u="none" strike="noStrike" cap="none" normalizeH="0" baseline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8460"/>
              </p:ext>
            </p:extLst>
          </p:nvPr>
        </p:nvGraphicFramePr>
        <p:xfrm>
          <a:off x="467544" y="4040592"/>
          <a:ext cx="701455" cy="68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HOTO-PAINT" r:id="rId7" imgW="1054080" imgH="1028520" progId="CorelPHOTOPAINT.Image.17">
                  <p:embed/>
                </p:oleObj>
              </mc:Choice>
              <mc:Fallback>
                <p:oleObj name="PHOTO-PAINT" r:id="rId7" imgW="1054080" imgH="102852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4040592"/>
                        <a:ext cx="701455" cy="68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1168999" y="4382868"/>
            <a:ext cx="666697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90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400" b="1" i="1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400" b="1" i="1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19684</TotalTime>
  <Words>1731</Words>
  <Application>Microsoft Office PowerPoint</Application>
  <PresentationFormat>On-screen Show (4:3)</PresentationFormat>
  <Paragraphs>274</Paragraphs>
  <Slides>33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Default Design</vt:lpstr>
      <vt:lpstr>PHOTO-PAINT</vt:lpstr>
      <vt:lpstr>PowerPoint Presentation</vt:lpstr>
      <vt:lpstr>SmartMove fleets</vt:lpstr>
      <vt:lpstr>Evolving Technology</vt:lpstr>
      <vt:lpstr>PowerPoint Presentation</vt:lpstr>
      <vt:lpstr>PowerPoint Presentation</vt:lpstr>
      <vt:lpstr>Payment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Resubmit with Change</vt:lpstr>
      <vt:lpstr>Send message to base operator or passenger</vt:lpstr>
      <vt:lpstr>PowerPoint Presentation</vt:lpstr>
      <vt:lpstr>PowerPoint Presentation</vt:lpstr>
      <vt:lpstr>PowerPoint Presentation</vt:lpstr>
      <vt:lpstr>Smartphone App</vt:lpstr>
      <vt:lpstr>PowerPoint Presentation</vt:lpstr>
      <vt:lpstr>PowerPoint Presentation</vt:lpstr>
      <vt:lpstr>PowerPoint Presentation</vt:lpstr>
      <vt:lpstr>PowerPoint Presentation</vt:lpstr>
      <vt:lpstr>QUESTIONS?</vt:lpstr>
      <vt:lpstr>THANK YOU</vt:lpstr>
    </vt:vector>
  </TitlesOfParts>
  <Company>Ebor 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SmartMove Presentation</dc:title>
  <dc:subject>SmartMove</dc:subject>
  <dc:creator>Bill C and Tony C</dc:creator>
  <dc:description>Presentation for interstate customers 11 June 2004</dc:description>
  <cp:lastModifiedBy>Bill Cumpston</cp:lastModifiedBy>
  <cp:revision>806</cp:revision>
  <cp:lastPrinted>2016-06-09T07:28:46Z</cp:lastPrinted>
  <dcterms:created xsi:type="dcterms:W3CDTF">2002-10-29T03:19:38Z</dcterms:created>
  <dcterms:modified xsi:type="dcterms:W3CDTF">2016-11-06T05:28:31Z</dcterms:modified>
</cp:coreProperties>
</file>